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353" r:id="rId4"/>
    <p:sldId id="372" r:id="rId5"/>
    <p:sldId id="337" r:id="rId6"/>
    <p:sldId id="376" r:id="rId7"/>
    <p:sldId id="378" r:id="rId8"/>
    <p:sldId id="377" r:id="rId9"/>
    <p:sldId id="379" r:id="rId10"/>
    <p:sldId id="380" r:id="rId11"/>
    <p:sldId id="352" r:id="rId12"/>
    <p:sldId id="341" r:id="rId13"/>
    <p:sldId id="356" r:id="rId14"/>
    <p:sldId id="370" r:id="rId15"/>
    <p:sldId id="371" r:id="rId16"/>
  </p:sldIdLst>
  <p:sldSz cx="9144000" cy="6858000" type="screen4x3"/>
  <p:notesSz cx="6808788" cy="9940925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85">
          <p15:clr>
            <a:srgbClr val="A4A3A4"/>
          </p15:clr>
        </p15:guide>
        <p15:guide id="4" pos="21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6207" autoAdjust="0"/>
  </p:normalViewPr>
  <p:slideViewPr>
    <p:cSldViewPr>
      <p:cViewPr varScale="1">
        <p:scale>
          <a:sx n="83" d="100"/>
          <a:sy n="83" d="100"/>
        </p:scale>
        <p:origin x="102" y="5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1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885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1"/>
          <p:cNvSpPr>
            <a:spLocks noChangeArrowheads="1"/>
          </p:cNvSpPr>
          <p:nvPr/>
        </p:nvSpPr>
        <p:spPr bwMode="auto">
          <a:xfrm>
            <a:off x="0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0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0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0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0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10445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1250" y="814388"/>
            <a:ext cx="5340350" cy="400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1511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57062" y="5086536"/>
            <a:ext cx="6050135" cy="48098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0" y="1"/>
            <a:ext cx="3282723" cy="5310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286308" y="1"/>
            <a:ext cx="3282723" cy="5310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0" y="10173071"/>
            <a:ext cx="3282723" cy="5310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es-ES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286309" y="10173071"/>
            <a:ext cx="3277951" cy="52630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B304B937-26DC-41D0-A805-CA6F2BE5CB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084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55334F-265F-40CD-B942-DF2FE42615AA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FA915F43-12EF-4593-AE98-FC04777F6860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3858472" y="9443243"/>
            <a:ext cx="2950316" cy="4960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153" tIns="45077" rIns="90153" bIns="45077"/>
          <a:lstStyle/>
          <a:p>
            <a:pPr hangingPunct="1">
              <a:lnSpc>
                <a:spcPct val="100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AE51684-3FD8-4858-A1B4-7B5B5085E29A}" type="slidenum">
              <a:rPr lang="es-ES">
                <a:solidFill>
                  <a:srgbClr val="000000"/>
                </a:solidFill>
                <a:latin typeface="Calibri" pitchFamily="32" charset="0"/>
              </a:rPr>
              <a:pPr hangingPunct="1">
                <a:lnSpc>
                  <a:spcPct val="100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</a:t>
            </a:fld>
            <a:endParaRPr lang="es-ES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55334F-265F-40CD-B942-DF2FE42615AA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FA915F43-12EF-4593-AE98-FC04777F6860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10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3858472" y="9443243"/>
            <a:ext cx="2950316" cy="4960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153" tIns="45077" rIns="90153" bIns="45077"/>
          <a:lstStyle/>
          <a:p>
            <a:pPr hangingPunct="1">
              <a:lnSpc>
                <a:spcPct val="100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AE51684-3FD8-4858-A1B4-7B5B5085E29A}" type="slidenum">
              <a:rPr lang="es-ES">
                <a:solidFill>
                  <a:srgbClr val="000000"/>
                </a:solidFill>
                <a:latin typeface="Calibri" pitchFamily="32" charset="0"/>
              </a:rPr>
              <a:pPr hangingPunct="1">
                <a:lnSpc>
                  <a:spcPct val="100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10</a:t>
            </a:fld>
            <a:endParaRPr lang="es-ES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9A2518-EA08-4EB0-820B-1C624FD8D173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C2CEEA3-956D-47A6-95ED-BF9084DBFD6E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11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55334F-265F-40CD-B942-DF2FE42615AA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FA915F43-12EF-4593-AE98-FC04777F6860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12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3858472" y="9443243"/>
            <a:ext cx="2950316" cy="4960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153" tIns="45077" rIns="90153" bIns="45077"/>
          <a:lstStyle/>
          <a:p>
            <a:pPr hangingPunct="1">
              <a:lnSpc>
                <a:spcPct val="100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AE51684-3FD8-4858-A1B4-7B5B5085E29A}" type="slidenum">
              <a:rPr lang="es-ES">
                <a:solidFill>
                  <a:srgbClr val="000000"/>
                </a:solidFill>
                <a:latin typeface="Calibri" pitchFamily="32" charset="0"/>
              </a:rPr>
              <a:pPr hangingPunct="1">
                <a:lnSpc>
                  <a:spcPct val="100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12</a:t>
            </a:fld>
            <a:endParaRPr lang="es-ES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55334F-265F-40CD-B942-DF2FE42615AA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FA915F43-12EF-4593-AE98-FC04777F6860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13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3858472" y="9443243"/>
            <a:ext cx="2950316" cy="4960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153" tIns="45077" rIns="90153" bIns="45077"/>
          <a:lstStyle/>
          <a:p>
            <a:pPr hangingPunct="1">
              <a:lnSpc>
                <a:spcPct val="100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AE51684-3FD8-4858-A1B4-7B5B5085E29A}" type="slidenum">
              <a:rPr lang="es-ES">
                <a:solidFill>
                  <a:srgbClr val="000000"/>
                </a:solidFill>
                <a:latin typeface="Calibri" pitchFamily="32" charset="0"/>
              </a:rPr>
              <a:pPr hangingPunct="1">
                <a:lnSpc>
                  <a:spcPct val="100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13</a:t>
            </a:fld>
            <a:endParaRPr lang="es-ES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55334F-265F-40CD-B942-DF2FE42615AA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FA915F43-12EF-4593-AE98-FC04777F6860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14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3858472" y="9443243"/>
            <a:ext cx="2950316" cy="4960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153" tIns="45077" rIns="90153" bIns="45077"/>
          <a:lstStyle/>
          <a:p>
            <a:pPr hangingPunct="1">
              <a:lnSpc>
                <a:spcPct val="100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AE51684-3FD8-4858-A1B4-7B5B5085E29A}" type="slidenum">
              <a:rPr lang="es-ES">
                <a:solidFill>
                  <a:srgbClr val="000000"/>
                </a:solidFill>
                <a:latin typeface="Calibri" pitchFamily="32" charset="0"/>
              </a:rPr>
              <a:pPr hangingPunct="1">
                <a:lnSpc>
                  <a:spcPct val="100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14</a:t>
            </a:fld>
            <a:endParaRPr lang="es-ES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55334F-265F-40CD-B942-DF2FE42615AA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FA915F43-12EF-4593-AE98-FC04777F6860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2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3858472" y="9443243"/>
            <a:ext cx="2950316" cy="4960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153" tIns="45077" rIns="90153" bIns="45077"/>
          <a:lstStyle/>
          <a:p>
            <a:pPr hangingPunct="1">
              <a:lnSpc>
                <a:spcPct val="100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AE51684-3FD8-4858-A1B4-7B5B5085E29A}" type="slidenum">
              <a:rPr lang="es-ES">
                <a:solidFill>
                  <a:srgbClr val="000000"/>
                </a:solidFill>
                <a:latin typeface="Calibri" pitchFamily="32" charset="0"/>
              </a:rPr>
              <a:pPr hangingPunct="1">
                <a:lnSpc>
                  <a:spcPct val="100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2</a:t>
            </a:fld>
            <a:endParaRPr lang="es-ES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55334F-265F-40CD-B942-DF2FE42615AA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FA915F43-12EF-4593-AE98-FC04777F6860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3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5478" name="Text Box 4"/>
          <p:cNvSpPr txBox="1">
            <a:spLocks noChangeArrowheads="1"/>
          </p:cNvSpPr>
          <p:nvPr/>
        </p:nvSpPr>
        <p:spPr bwMode="auto">
          <a:xfrm>
            <a:off x="3858472" y="9443243"/>
            <a:ext cx="2950316" cy="4960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153" tIns="45077" rIns="90153" bIns="45077"/>
          <a:lstStyle/>
          <a:p>
            <a:pPr hangingPunct="1">
              <a:lnSpc>
                <a:spcPct val="100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AE51684-3FD8-4858-A1B4-7B5B5085E29A}" type="slidenum">
              <a:rPr lang="es-ES">
                <a:solidFill>
                  <a:srgbClr val="000000"/>
                </a:solidFill>
                <a:latin typeface="Calibri" pitchFamily="32" charset="0"/>
              </a:rPr>
              <a:pPr hangingPunct="1">
                <a:lnSpc>
                  <a:spcPct val="100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3</a:t>
            </a:fld>
            <a:endParaRPr lang="es-ES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9A2518-EA08-4EB0-820B-1C624FD8D173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C2CEEA3-956D-47A6-95ED-BF9084DBFD6E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4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9A2518-EA08-4EB0-820B-1C624FD8D173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C2CEEA3-956D-47A6-95ED-BF9084DBFD6E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5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9A2518-EA08-4EB0-820B-1C624FD8D173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C2CEEA3-956D-47A6-95ED-BF9084DBFD6E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6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9A2518-EA08-4EB0-820B-1C624FD8D173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C2CEEA3-956D-47A6-95ED-BF9084DBFD6E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7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9A2518-EA08-4EB0-820B-1C624FD8D173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C2CEEA3-956D-47A6-95ED-BF9084DBFD6E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8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E9A2518-EA08-4EB0-820B-1C624FD8D173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4286308" y="10173071"/>
            <a:ext cx="3282723" cy="531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tabLst>
                <a:tab pos="0" algn="l"/>
                <a:tab pos="448436" algn="l"/>
                <a:tab pos="898463" algn="l"/>
                <a:tab pos="1348489" algn="l"/>
                <a:tab pos="1798515" algn="l"/>
                <a:tab pos="2248541" algn="l"/>
                <a:tab pos="2698568" algn="l"/>
                <a:tab pos="3148594" algn="l"/>
                <a:tab pos="3598620" algn="l"/>
                <a:tab pos="4048646" algn="l"/>
                <a:tab pos="4498673" algn="l"/>
                <a:tab pos="4948699" algn="l"/>
                <a:tab pos="5398725" algn="l"/>
                <a:tab pos="5848751" algn="l"/>
                <a:tab pos="6298778" algn="l"/>
                <a:tab pos="6748803" algn="l"/>
                <a:tab pos="7198830" algn="l"/>
                <a:tab pos="7648856" algn="l"/>
                <a:tab pos="8098883" algn="l"/>
                <a:tab pos="8548908" algn="l"/>
                <a:tab pos="8998935" algn="l"/>
              </a:tabLst>
            </a:pPr>
            <a:fld id="{BC2CEEA3-956D-47A6-95ED-BF9084DBFD6E}" type="slidenum">
              <a:rPr lang="es-E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tabLst>
                  <a:tab pos="0" algn="l"/>
                  <a:tab pos="448436" algn="l"/>
                  <a:tab pos="898463" algn="l"/>
                  <a:tab pos="1348489" algn="l"/>
                  <a:tab pos="1798515" algn="l"/>
                  <a:tab pos="2248541" algn="l"/>
                  <a:tab pos="2698568" algn="l"/>
                  <a:tab pos="3148594" algn="l"/>
                  <a:tab pos="3598620" algn="l"/>
                  <a:tab pos="4048646" algn="l"/>
                  <a:tab pos="4498673" algn="l"/>
                  <a:tab pos="4948699" algn="l"/>
                  <a:tab pos="5398725" algn="l"/>
                  <a:tab pos="5848751" algn="l"/>
                  <a:tab pos="6298778" algn="l"/>
                  <a:tab pos="6748803" algn="l"/>
                  <a:tab pos="7198830" algn="l"/>
                  <a:tab pos="7648856" algn="l"/>
                  <a:tab pos="8098883" algn="l"/>
                  <a:tab pos="8548908" algn="l"/>
                  <a:tab pos="8998935" algn="l"/>
                </a:tabLst>
              </a:pPr>
              <a:t>9</a:t>
            </a:fld>
            <a:endParaRPr lang="es-ES" sz="14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814388"/>
            <a:ext cx="5341938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062" y="5086536"/>
            <a:ext cx="6051726" cy="4811459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B056B-E6C0-4B6F-992B-E3B5E3C724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C384-14AB-4001-9FED-47A8CEA1DF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3050" y="1604963"/>
            <a:ext cx="2054225" cy="451643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3450" cy="45164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45FE-82F3-4BD2-AE57-DB369EDD8E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62875" cy="18192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06B1-5267-4B68-933A-57F3AD65CC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AB421-658B-42BA-A3B6-B0EC8DE459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7F08-C185-4013-881E-D7F996EC6C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57F8B-A53E-48D8-BCC3-5730A91545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3838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481138"/>
            <a:ext cx="4033837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941E-8E3A-43FE-BE3E-23BD6968BA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AB19E-5A79-48B3-9AE9-84B165B250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9B92B-BEAB-452F-A2E7-1B332E9BD1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079BD-F745-4869-9EC8-E7B904665A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EA5AD-5CFE-4E04-8EEE-FE3B03998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C187-5F54-4686-8F60-53C13299C4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251F4-1A97-4772-8097-F73C94A2EC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B5ED-21DF-4881-A2F7-2434255939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3050" y="274638"/>
            <a:ext cx="2054225" cy="572293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3450" cy="57229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C0908-8567-4306-B48C-EA7EEB23DD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0BCB-A653-4FEF-BF95-0EC2515B66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4FFBD-DE33-496D-B10C-8ACB25733A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232B-DCC2-403E-BA74-05D425910D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B896E-1D77-4311-BCE2-834223718E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95509-5592-4495-B219-5FC9592FA7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53B8-1D08-468B-8FC3-6C55470285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C786-CA92-4C7E-91E2-C38B26F101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715963" y="5002213"/>
            <a:ext cx="3802062" cy="144303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</a:gdLst>
            <a:ahLst/>
            <a:cxnLst>
              <a:cxn ang="0">
                <a:pos x="-329" y="347"/>
              </a:cxn>
              <a:cxn ang="0">
                <a:pos x="7156" y="682"/>
              </a:cxn>
              <a:cxn ang="0">
                <a:pos x="5229" y="682"/>
              </a:cxn>
              <a:cxn ang="0">
                <a:pos x="-328" y="345"/>
              </a:cxn>
            </a:cxnLst>
            <a:rect l="0" t="0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E8A49D">
              <a:alpha val="3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G0" fmla="+- 1 0 0"/>
              <a:gd name="G1" fmla="+- 1 0 0"/>
              <a:gd name="G2" fmla="+- 8 0 0"/>
              <a:gd name="G3" fmla="*/ 1 56315 61568"/>
            </a:gdLst>
            <a:ahLst/>
            <a:cxnLst>
              <a:cxn ang="0">
                <a:pos x="817" y="97"/>
              </a:cxn>
              <a:cxn ang="0">
                <a:pos x="6408" y="682"/>
              </a:cxn>
              <a:cxn ang="0">
                <a:pos x="5232" y="685"/>
              </a:cxn>
              <a:cxn ang="0">
                <a:pos x="829" y="101"/>
              </a:cxn>
            </a:cxnLst>
            <a:rect l="0" t="0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-6350" y="5791200"/>
            <a:ext cx="3402013" cy="1081088"/>
          </a:xfrm>
          <a:prstGeom prst="rtTriangl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-9525" y="5788025"/>
            <a:ext cx="3405188" cy="1084263"/>
          </a:xfrm>
          <a:prstGeom prst="line">
            <a:avLst/>
          </a:prstGeom>
          <a:noFill/>
          <a:ln w="12240" cap="sq">
            <a:solidFill>
              <a:srgbClr val="932D09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4664075"/>
            <a:ext cx="9150350" cy="1588"/>
          </a:xfrm>
          <a:prstGeom prst="rtTriangle">
            <a:avLst/>
          </a:prstGeom>
          <a:gradFill rotWithShape="0">
            <a:gsLst>
              <a:gs pos="0">
                <a:srgbClr val="932600"/>
              </a:gs>
              <a:gs pos="50000">
                <a:srgbClr val="F55941"/>
              </a:gs>
              <a:gs pos="100000">
                <a:srgbClr val="932600"/>
              </a:gs>
            </a:gsLst>
            <a:lin ang="30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52600"/>
            <a:ext cx="7762875" cy="181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grpSp>
        <p:nvGrpSpPr>
          <p:cNvPr id="2056" name="Group 7"/>
          <p:cNvGrpSpPr>
            <a:grpSpLocks/>
          </p:cNvGrpSpPr>
          <p:nvPr/>
        </p:nvGrpSpPr>
        <p:grpSpPr bwMode="auto">
          <a:xfrm>
            <a:off x="-3175" y="4953000"/>
            <a:ext cx="9137650" cy="1901825"/>
            <a:chOff x="-2" y="3120"/>
            <a:chExt cx="5756" cy="1198"/>
          </a:xfrm>
        </p:grpSpPr>
        <p:sp>
          <p:nvSpPr>
            <p:cNvPr id="2" name="Freeform 8"/>
            <p:cNvSpPr>
              <a:spLocks noChangeArrowheads="1"/>
            </p:cNvSpPr>
            <p:nvPr/>
          </p:nvSpPr>
          <p:spPr bwMode="auto">
            <a:xfrm>
              <a:off x="1063" y="3120"/>
              <a:ext cx="4691" cy="301"/>
            </a:xfrm>
            <a:custGeom>
              <a:avLst/>
              <a:gdLst>
                <a:gd name="G0" fmla="+- 1 0 0"/>
                <a:gd name="G1" fmla="+- 4915 0 0"/>
                <a:gd name="G2" fmla="+- 2 0 0"/>
                <a:gd name="G3" fmla="*/ 1 1773 45696"/>
              </a:gdLst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E8A49D">
                <a:alpha val="39999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22" y="3299"/>
              <a:ext cx="5732" cy="491"/>
            </a:xfrm>
            <a:custGeom>
              <a:avLst/>
              <a:gdLst>
                <a:gd name="G0" fmla="+- 5760 0 0"/>
                <a:gd name="G1" fmla="*/ 1 0 51712"/>
                <a:gd name="G2" fmla="+- 8 0 0"/>
                <a:gd name="G3" fmla="*/ 1 56315 61568"/>
              </a:gdLst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0" y="3150"/>
              <a:ext cx="5754" cy="1168"/>
            </a:xfrm>
            <a:custGeom>
              <a:avLst/>
              <a:gdLst>
                <a:gd name="G0" fmla="+- 64288 0 0"/>
                <a:gd name="G1" fmla="*/ 1 0 51712"/>
                <a:gd name="G2" fmla="+- 65535 0 0"/>
                <a:gd name="G3" fmla="*/ 1 16385 2"/>
                <a:gd name="G4" fmla="*/ 1 50009 48160"/>
              </a:gdLst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-2" y="3148"/>
              <a:ext cx="5756" cy="492"/>
            </a:xfrm>
            <a:prstGeom prst="line">
              <a:avLst/>
            </a:prstGeom>
            <a:noFill/>
            <a:ln w="12240" cap="sq">
              <a:solidFill>
                <a:srgbClr val="932D09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6726238" y="6408738"/>
            <a:ext cx="1909762" cy="355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408738"/>
            <a:ext cx="355600" cy="355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08F929-1EC6-405B-8B39-7B2CDFDF98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06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1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 ftr="0"/>
  <p:txStyles>
    <p:titleStyle>
      <a:lvl1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2pPr>
      <a:lvl3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3pPr>
      <a:lvl4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4pPr>
      <a:lvl5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5pPr>
      <a:lvl6pPr marL="25146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6pPr>
      <a:lvl7pPr marL="29718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7pPr>
      <a:lvl8pPr marL="3429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8pPr>
      <a:lvl9pPr marL="3886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715963" y="5002213"/>
            <a:ext cx="3802062" cy="144303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</a:gdLst>
            <a:ahLst/>
            <a:cxnLst>
              <a:cxn ang="0">
                <a:pos x="-329" y="347"/>
              </a:cxn>
              <a:cxn ang="0">
                <a:pos x="7156" y="682"/>
              </a:cxn>
              <a:cxn ang="0">
                <a:pos x="5229" y="682"/>
              </a:cxn>
              <a:cxn ang="0">
                <a:pos x="-328" y="345"/>
              </a:cxn>
            </a:cxnLst>
            <a:rect l="0" t="0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E8A49D">
              <a:alpha val="39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G0" fmla="+- 1 0 0"/>
              <a:gd name="G1" fmla="+- 1 0 0"/>
              <a:gd name="G2" fmla="+- 8 0 0"/>
              <a:gd name="G3" fmla="*/ 1 56315 61568"/>
            </a:gdLst>
            <a:ahLst/>
            <a:cxnLst>
              <a:cxn ang="0">
                <a:pos x="817" y="97"/>
              </a:cxn>
              <a:cxn ang="0">
                <a:pos x="6408" y="682"/>
              </a:cxn>
              <a:cxn ang="0">
                <a:pos x="5232" y="685"/>
              </a:cxn>
              <a:cxn ang="0">
                <a:pos x="829" y="101"/>
              </a:cxn>
            </a:cxnLst>
            <a:rect l="0" t="0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-6350" y="5791200"/>
            <a:ext cx="3402013" cy="1081088"/>
          </a:xfrm>
          <a:prstGeom prst="rtTriangl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9525" y="5788025"/>
            <a:ext cx="3405188" cy="1084263"/>
          </a:xfrm>
          <a:prstGeom prst="line">
            <a:avLst/>
          </a:prstGeom>
          <a:noFill/>
          <a:ln w="12240" cap="sq">
            <a:solidFill>
              <a:srgbClr val="932D09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1138"/>
            <a:ext cx="8220075" cy="451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726238" y="6408738"/>
            <a:ext cx="1909762" cy="355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/>
              <a:t>22/06/16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408738"/>
            <a:ext cx="355600" cy="355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 sz="2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9C1C24A-0894-4548-A7FE-1B785C540C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0075" cy="113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/>
  <p:txStyles>
    <p:titleStyle>
      <a:lvl1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2pPr>
      <a:lvl3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3pPr>
      <a:lvl4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4pPr>
      <a:lvl5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5pPr>
      <a:lvl6pPr marL="25146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6pPr>
      <a:lvl7pPr marL="29718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7pPr>
      <a:lvl8pPr marL="3429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8pPr>
      <a:lvl9pPr marL="3886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hyperlink" Target="http://www.madrid.org/cs/Satellite?c=Page&amp;cid=1109266068877&amp;language=es&amp;mid=1109265897286&amp;pagename=ComunidadMadrid/Estructura&amp;sc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0" y="2564904"/>
            <a:ext cx="9033056" cy="3555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en-US" sz="4100" b="1" dirty="0">
                <a:solidFill>
                  <a:srgbClr val="CC0000"/>
                </a:solidFill>
                <a:latin typeface="Verdana" charset="0"/>
              </a:rPr>
            </a:b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 SERMAS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y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5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"/>
            <a:ext cx="6552728" cy="27809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4000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5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1043608" y="188640"/>
            <a:ext cx="6840760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ES" dirty="0">
                <a:solidFill>
                  <a:srgbClr val="C00000"/>
                </a:solidFill>
              </a:rPr>
              <a:t>Si tienes deducción por familia numerosa u otra bonificación elige la opción que te marcamos en rojo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 Unicode MS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aptura TRAMIT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53345"/>
            <a:ext cx="9144000" cy="5560921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32329B42-EE44-4155-ACD6-216BF06B4991}"/>
              </a:ext>
            </a:extLst>
          </p:cNvPr>
          <p:cNvSpPr/>
          <p:nvPr/>
        </p:nvSpPr>
        <p:spPr bwMode="auto">
          <a:xfrm>
            <a:off x="5652120" y="3140968"/>
            <a:ext cx="3360118" cy="7200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  <p:transition spd="med" advClick="0" advTm="8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611560" y="116632"/>
            <a:ext cx="7776864" cy="37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ES" sz="2000" b="1" dirty="0">
                <a:solidFill>
                  <a:schemeClr val="tx1"/>
                </a:solidFill>
              </a:rPr>
              <a:t>5. Cumplimentar formulario e imprimirlo</a:t>
            </a:r>
          </a:p>
        </p:txBody>
      </p:sp>
      <p:sp>
        <p:nvSpPr>
          <p:cNvPr id="428033" name="Rectangle 1"/>
          <p:cNvSpPr>
            <a:spLocks noChangeArrowheads="1"/>
          </p:cNvSpPr>
          <p:nvPr/>
        </p:nvSpPr>
        <p:spPr bwMode="auto">
          <a:xfrm>
            <a:off x="0" y="52356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 saldrá el formulario,</a:t>
            </a:r>
            <a:r>
              <a:rPr kumimoji="0" lang="es-E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como has puesto tu grupo y subgrupo profesional </a:t>
            </a:r>
            <a:r>
              <a:rPr kumimoji="0" lang="es-ES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solo tienes que cumplimentar, además de tus datos personales, el campo</a:t>
            </a:r>
            <a:r>
              <a:rPr lang="es-ES" sz="14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" sz="1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“</a:t>
            </a:r>
            <a:r>
              <a:rPr kumimoji="0" 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Motivación liquidación Administrativa”.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 ejemplo: Acceso a categoría de Grupo Auxiliar de la Función Administrativa.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Esta</a:t>
            </a:r>
            <a:r>
              <a:rPr kumimoji="0" lang="es-ES" sz="1400" b="0" i="0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redacción se encuentra en el punto 3.2.2 de las bases de la convocatoria</a:t>
            </a:r>
            <a:endParaRPr kumimoji="0" lang="es-ES" sz="14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aptura MODELO 03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84784"/>
            <a:ext cx="9144000" cy="5112567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4F38A6C7-D2E6-4DC7-96A6-376B10570547}"/>
              </a:ext>
            </a:extLst>
          </p:cNvPr>
          <p:cNvSpPr/>
          <p:nvPr/>
        </p:nvSpPr>
        <p:spPr bwMode="auto">
          <a:xfrm>
            <a:off x="0" y="3414868"/>
            <a:ext cx="6444208" cy="6622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5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1961456"/>
            <a:ext cx="9144000" cy="4896544"/>
          </a:xfrm>
        </p:spPr>
        <p:txBody>
          <a:bodyPr/>
          <a:lstStyle/>
          <a:p>
            <a:pPr lvl="1"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Dónde obtenerla</a:t>
            </a:r>
            <a:b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atin typeface="Arial" pitchFamily="34" charset="0"/>
                <a:cs typeface="Arial" pitchFamily="34" charset="0"/>
              </a:rPr>
              <a:t>La solicitud para participar en estas pruebas selectivas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 encuentra en la página web de la Comunidad de Madrid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  <a:br>
              <a:rPr lang="es-ES" sz="2000" dirty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ES" sz="2000" dirty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> http://www.comunidad.madrid/servicios/salud/seleccion-personal-estatutario-servicio-madrileno-salud </a:t>
            </a:r>
            <a:br>
              <a:rPr lang="es-ES" sz="2000" dirty="0">
                <a:latin typeface="Arial" pitchFamily="34" charset="0"/>
                <a:cs typeface="Arial" pitchFamily="34" charset="0"/>
              </a:rPr>
            </a:br>
            <a:br>
              <a:rPr lang="es-ES" sz="2000" u="sng" dirty="0">
                <a:latin typeface="Arial" pitchFamily="34" charset="0"/>
                <a:cs typeface="Arial" pitchFamily="34" charset="0"/>
              </a:rPr>
            </a:br>
            <a:br>
              <a:rPr lang="es-ES" sz="2000" u="sng" dirty="0">
                <a:latin typeface="Arial" pitchFamily="34" charset="0"/>
                <a:cs typeface="Arial" pitchFamily="34" charset="0"/>
              </a:rPr>
            </a:br>
            <a:r>
              <a:rPr lang="es-ES" sz="2000" dirty="0">
                <a:latin typeface="Arial" pitchFamily="34" charset="0"/>
                <a:cs typeface="Arial" pitchFamily="34" charset="0"/>
              </a:rPr>
              <a:t>Una vez en la página debes pinchar en formulario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acceder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través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la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opción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Acceso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sin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Certificado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 </a:t>
            </a:r>
            <a:br>
              <a:rPr lang="es-ES" sz="2000" dirty="0">
                <a:latin typeface="Arial" pitchFamily="34" charset="0"/>
                <a:cs typeface="Arial" pitchFamily="34" charset="0"/>
              </a:rPr>
            </a:br>
            <a:br>
              <a:rPr lang="es-ES" sz="2000" dirty="0">
                <a:latin typeface="Arial" pitchFamily="34" charset="0"/>
                <a:cs typeface="Arial" pitchFamily="34" charset="0"/>
              </a:rPr>
            </a:b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os aconsejamos utilizar “acceso certificado” porque se necesita la firma electrónica</a:t>
            </a:r>
            <a:b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br>
              <a:rPr lang="es-ES" sz="2000" dirty="0">
                <a:latin typeface="Arial" pitchFamily="34" charset="0"/>
                <a:cs typeface="Arial" pitchFamily="34" charset="0"/>
              </a:rPr>
            </a:br>
            <a:r>
              <a:rPr lang="es-ES" sz="2000" dirty="0">
                <a:latin typeface="Arial" pitchFamily="34" charset="0"/>
                <a:cs typeface="Arial" pitchFamily="34" charset="0"/>
              </a:rPr>
              <a:t>- Debes cumplimentar la solicitud y darle a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guardar e imprimir</a:t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olvides poner el código que figura en la parte superior derecha del modelo “030”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131840" y="0"/>
            <a:ext cx="2262158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solidFill>
                  <a:srgbClr val="C00000"/>
                </a:solidFill>
              </a:rPr>
              <a:t> Solicitud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5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692696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lnSpc>
                <a:spcPct val="100000"/>
              </a:lnSpc>
              <a:spcAft>
                <a:spcPts val="1425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Dónde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solicitud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 hangingPunct="1">
              <a:lnSpc>
                <a:spcPct val="100000"/>
              </a:lnSpc>
              <a:spcAft>
                <a:spcPts val="1425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cualquiera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las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oficinas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materia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registro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la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Comunidad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Madrid o en </a:t>
            </a:r>
            <a:r>
              <a:rPr lang="en-US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las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Unidades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Registros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 los </a:t>
            </a:r>
            <a:r>
              <a:rPr lang="en-US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Centros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Sanitarios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dependientes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del SERMAS</a:t>
            </a:r>
          </a:p>
          <a:p>
            <a:pPr algn="ctr" hangingPunct="1">
              <a:lnSpc>
                <a:spcPct val="100000"/>
              </a:lnSpc>
              <a:spcAft>
                <a:spcPts val="1425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n-US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Qué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documentos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tengo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presentar</a:t>
            </a:r>
            <a:r>
              <a:rPr lang="en-US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 hangingPunct="1">
              <a:lnSpc>
                <a:spcPct val="100000"/>
              </a:lnSpc>
              <a:spcAft>
                <a:spcPts val="1425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solicitud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cumplimentada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firmada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junto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con el “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Ejemplar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Administración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del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impreso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modelo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“030”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acreditativo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haber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pagado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hangingPunct="1">
              <a:lnSpc>
                <a:spcPct val="100000"/>
              </a:lnSpc>
              <a:spcAft>
                <a:spcPts val="1425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 hay que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presentar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ninguna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otra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documentación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salvo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tengas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alguna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exención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tasas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requieras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adaptación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tiempo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y/o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medios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realización</a:t>
            </a:r>
            <a:r>
              <a:rPr lang="en-US" sz="2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US" sz="2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examen</a:t>
            </a:r>
            <a:endParaRPr lang="en-US" sz="2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hangingPunct="1">
              <a:lnSpc>
                <a:spcPct val="100000"/>
              </a:lnSpc>
              <a:spcAft>
                <a:spcPts val="1425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Qué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plazo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 hangingPunct="1">
              <a:lnSpc>
                <a:spcPct val="100000"/>
              </a:lnSpc>
              <a:spcAft>
                <a:spcPts val="1425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Hasta el 14 de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marzo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75856" y="188640"/>
            <a:ext cx="2218877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 </a:t>
            </a:r>
            <a:r>
              <a:rPr lang="es-ES" sz="3600" b="1" dirty="0">
                <a:solidFill>
                  <a:srgbClr val="C00000"/>
                </a:solidFill>
              </a:rPr>
              <a:t>Solicitud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5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411760" y="188640"/>
            <a:ext cx="4142481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 </a:t>
            </a:r>
            <a:r>
              <a:rPr lang="es-ES" sz="3600" b="1" dirty="0">
                <a:solidFill>
                  <a:srgbClr val="C00000"/>
                </a:solidFill>
              </a:rPr>
              <a:t>Pago de las tasas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323528" y="692696"/>
            <a:ext cx="8820472" cy="191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s-ES" sz="20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AutoNum type="arabicPeriod" startAt="6"/>
            </a:pPr>
            <a:r>
              <a:rPr lang="es-ES" sz="2000" b="1" dirty="0">
                <a:solidFill>
                  <a:schemeClr val="tx1"/>
                </a:solidFill>
              </a:rPr>
              <a:t>Haz el pago de las tasas en alguno de estos bancos:</a:t>
            </a:r>
          </a:p>
          <a:p>
            <a:pPr marL="457200" indent="-457200">
              <a:lnSpc>
                <a:spcPct val="100000"/>
              </a:lnSpc>
            </a:pPr>
            <a:r>
              <a:rPr lang="es-ES" sz="2000" b="1" dirty="0">
                <a:solidFill>
                  <a:schemeClr val="tx1"/>
                </a:solidFill>
              </a:rPr>
              <a:t>	</a:t>
            </a:r>
            <a:r>
              <a:rPr lang="es-ES" sz="2000" dirty="0">
                <a:solidFill>
                  <a:schemeClr val="tx1"/>
                </a:solidFill>
              </a:rPr>
              <a:t>Popular, Sabadell, Santander, </a:t>
            </a:r>
            <a:r>
              <a:rPr lang="es-ES" sz="2000" dirty="0" err="1">
                <a:solidFill>
                  <a:schemeClr val="tx1"/>
                </a:solidFill>
              </a:rPr>
              <a:t>Bankia</a:t>
            </a:r>
            <a:r>
              <a:rPr lang="es-ES" sz="2000" dirty="0">
                <a:solidFill>
                  <a:schemeClr val="tx1"/>
                </a:solidFill>
              </a:rPr>
              <a:t>, BBVA, </a:t>
            </a:r>
            <a:r>
              <a:rPr lang="es-ES" sz="2000" dirty="0" err="1">
                <a:solidFill>
                  <a:schemeClr val="tx1"/>
                </a:solidFill>
              </a:rPr>
              <a:t>Caixabank</a:t>
            </a:r>
            <a:r>
              <a:rPr lang="es-ES" sz="2000" dirty="0">
                <a:solidFill>
                  <a:schemeClr val="tx1"/>
                </a:solidFill>
              </a:rPr>
              <a:t> y </a:t>
            </a:r>
            <a:r>
              <a:rPr lang="es-ES" sz="2000" dirty="0" err="1">
                <a:solidFill>
                  <a:schemeClr val="tx1"/>
                </a:solidFill>
              </a:rPr>
              <a:t>Cajamar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</a:pPr>
            <a:r>
              <a:rPr lang="es-ES" sz="2000" b="1" dirty="0">
                <a:solidFill>
                  <a:schemeClr val="tx1"/>
                </a:solidFill>
              </a:rPr>
              <a:t>7. 	Entrega la solicitud y el justificante de pago </a:t>
            </a:r>
            <a:r>
              <a:rPr lang="es-ES" sz="2000" dirty="0">
                <a:solidFill>
                  <a:schemeClr val="tx1"/>
                </a:solidFill>
              </a:rPr>
              <a:t>en alguno de los registros oficiales de la Comunidad de Madrid </a:t>
            </a:r>
            <a:r>
              <a:rPr lang="es-ES" sz="2000" dirty="0">
                <a:solidFill>
                  <a:srgbClr val="0070C0"/>
                </a:solidFill>
              </a:rPr>
              <a:t>o en los registros de los centros sanitarios del SERMAS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23528" y="2636912"/>
            <a:ext cx="8640960" cy="37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Puedes ver el listado de los registros oficiales en esta dirección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23528" y="3140968"/>
            <a:ext cx="8640960" cy="60760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tx1"/>
                </a:solidFill>
                <a:hlinkClick r:id="rId4"/>
              </a:rPr>
              <a:t>http://www.madrid.org/cs/Satellite?c=Page&amp;cid=1109266068877&amp;language=es&amp;mid=1109265897286&amp;pagename=ComunidadMadrid%2FEstructura&amp;sc=1</a:t>
            </a:r>
            <a:r>
              <a:rPr lang="es-E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51520" y="3933056"/>
            <a:ext cx="8712968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solidFill>
                  <a:srgbClr val="C00000"/>
                </a:solidFill>
              </a:rPr>
              <a:t>Importante</a:t>
            </a:r>
            <a:r>
              <a:rPr lang="es-ES" sz="2400" dirty="0">
                <a:solidFill>
                  <a:schemeClr val="tx1"/>
                </a:solidFill>
              </a:rPr>
              <a:t>: conserva una copia del registro de tu solicitud y del pago de las tasas.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79512" y="4941168"/>
            <a:ext cx="8856984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CCOO te desea mucha suerte</a:t>
            </a:r>
            <a:endParaRPr lang="es-ES" sz="3200" dirty="0"/>
          </a:p>
        </p:txBody>
      </p:sp>
      <p:pic>
        <p:nvPicPr>
          <p:cNvPr id="20" name="Picture 10" descr="Cambios de Facebo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877272"/>
            <a:ext cx="225407" cy="241115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683568" y="5805264"/>
            <a:ext cx="1874231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err="1">
                <a:solidFill>
                  <a:srgbClr val="FF0000"/>
                </a:solidFill>
              </a:rPr>
              <a:t>sanidadccoomadrid</a:t>
            </a:r>
            <a:endParaRPr lang="es-ES" sz="1400" b="1" dirty="0">
              <a:solidFill>
                <a:srgbClr val="FF0000"/>
              </a:solidFill>
            </a:endParaRPr>
          </a:p>
        </p:txBody>
      </p:sp>
      <p:pic>
        <p:nvPicPr>
          <p:cNvPr id="22" name="Picture 12" descr="Resultado de imagen de logos de twit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5877272"/>
            <a:ext cx="212626" cy="212626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3059832" y="5805264"/>
            <a:ext cx="2406428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</a:rPr>
              <a:t>@</a:t>
            </a:r>
            <a:r>
              <a:rPr lang="es-ES" sz="1400" dirty="0" err="1">
                <a:solidFill>
                  <a:srgbClr val="FF0000"/>
                </a:solidFill>
              </a:rPr>
              <a:t>CCOOSanidadMad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148064" y="5733256"/>
            <a:ext cx="4716016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http://www.sanidad.ccoo.es/sanidadmadrid/</a:t>
            </a:r>
          </a:p>
        </p:txBody>
      </p:sp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5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187624" y="476672"/>
            <a:ext cx="5904373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rgbClr val="C00000"/>
                </a:solidFill>
              </a:rPr>
              <a:t>BASES DE LA OPOSICIÓN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1412776"/>
            <a:ext cx="9144000" cy="3899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" sz="2800" b="1" dirty="0">
                <a:solidFill>
                  <a:schemeClr val="tx1"/>
                </a:solidFill>
              </a:rPr>
              <a:t>Fase de oposición:</a:t>
            </a:r>
          </a:p>
          <a:p>
            <a:pPr marL="342900" indent="-342900"/>
            <a:r>
              <a:rPr lang="es-ES" sz="2800" dirty="0">
                <a:solidFill>
                  <a:schemeClr val="tx1"/>
                </a:solidFill>
              </a:rPr>
              <a:t>Valor máximo: 50 puntos</a:t>
            </a:r>
          </a:p>
          <a:p>
            <a:pPr marL="342900" indent="-342900" algn="just"/>
            <a:r>
              <a:rPr lang="es-ES" sz="2800" dirty="0">
                <a:solidFill>
                  <a:schemeClr val="tx1"/>
                </a:solidFill>
              </a:rPr>
              <a:t>Se superará esta fase si alcanza, al menos, el 50% de la media aritmética de las 10 mejores notas </a:t>
            </a:r>
          </a:p>
          <a:p>
            <a:pPr marL="342900" indent="-342900"/>
            <a:endParaRPr lang="es-ES" sz="2800" dirty="0">
              <a:solidFill>
                <a:schemeClr val="tx1"/>
              </a:solidFill>
            </a:endParaRPr>
          </a:p>
          <a:p>
            <a:pPr marL="342900" indent="-342900"/>
            <a:r>
              <a:rPr lang="es-ES" sz="2800" b="1" dirty="0">
                <a:solidFill>
                  <a:schemeClr val="tx1"/>
                </a:solidFill>
              </a:rPr>
              <a:t>Fase de concurso:</a:t>
            </a:r>
          </a:p>
          <a:p>
            <a:pPr marL="342900" indent="-342900" algn="just"/>
            <a:r>
              <a:rPr lang="es-ES" sz="2800" dirty="0">
                <a:solidFill>
                  <a:schemeClr val="tx1"/>
                </a:solidFill>
              </a:rPr>
              <a:t>Experiencia profesional: máximo 35 puntos</a:t>
            </a:r>
          </a:p>
          <a:p>
            <a:pPr marL="342900" indent="-342900" algn="just"/>
            <a:r>
              <a:rPr lang="es-ES" sz="2800" dirty="0">
                <a:solidFill>
                  <a:schemeClr val="tx1"/>
                </a:solidFill>
              </a:rPr>
              <a:t>Formación y otras actividades: máximo 15 puntos</a:t>
            </a:r>
          </a:p>
          <a:p>
            <a:pPr marL="342900" indent="-342900"/>
            <a:endParaRPr lang="es-ES" sz="2400" dirty="0">
              <a:solidFill>
                <a:schemeClr val="tx1"/>
              </a:solidFill>
            </a:endParaRPr>
          </a:p>
          <a:p>
            <a:pPr marL="800100" lvl="1" indent="-342900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7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51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187624" y="116632"/>
            <a:ext cx="6699270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rgbClr val="C00000"/>
                </a:solidFill>
              </a:rPr>
              <a:t>Qué documentos y pasos debo </a:t>
            </a:r>
          </a:p>
          <a:p>
            <a:r>
              <a:rPr lang="es-ES" sz="3600" dirty="0">
                <a:solidFill>
                  <a:srgbClr val="C00000"/>
                </a:solidFill>
              </a:rPr>
              <a:t>dar para presentar la solicitud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1340768"/>
            <a:ext cx="9144000" cy="4786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-ES" sz="2600" dirty="0">
                <a:solidFill>
                  <a:schemeClr val="tx1"/>
                </a:solidFill>
              </a:rPr>
              <a:t>Obtén y rellena el modelo “030” </a:t>
            </a:r>
          </a:p>
          <a:p>
            <a:pPr marL="514350" indent="-514350">
              <a:buAutoNum type="arabicPeriod"/>
            </a:pPr>
            <a:r>
              <a:rPr lang="es-ES" sz="2600" dirty="0">
                <a:solidFill>
                  <a:schemeClr val="tx1"/>
                </a:solidFill>
              </a:rPr>
              <a:t>Anota el </a:t>
            </a:r>
            <a:r>
              <a:rPr lang="es-ES" sz="2600" b="1" dirty="0">
                <a:solidFill>
                  <a:schemeClr val="tx1"/>
                </a:solidFill>
              </a:rPr>
              <a:t>código que figura en la parte superior derecha </a:t>
            </a:r>
          </a:p>
          <a:p>
            <a:pPr marL="514350" indent="-514350">
              <a:buAutoNum type="arabicPeriod"/>
            </a:pPr>
            <a:r>
              <a:rPr lang="es-ES" sz="2600" dirty="0">
                <a:solidFill>
                  <a:schemeClr val="tx1"/>
                </a:solidFill>
              </a:rPr>
              <a:t>Obtén y cumplimenta la solicitud</a:t>
            </a:r>
          </a:p>
          <a:p>
            <a:pPr marL="514350" indent="-514350">
              <a:buAutoNum type="arabicPeriod"/>
            </a:pPr>
            <a:r>
              <a:rPr lang="es-ES" sz="2600" dirty="0">
                <a:solidFill>
                  <a:schemeClr val="tx1"/>
                </a:solidFill>
              </a:rPr>
              <a:t>En el apartado </a:t>
            </a:r>
            <a:r>
              <a:rPr lang="es-ES" sz="2600" b="1" dirty="0">
                <a:solidFill>
                  <a:schemeClr val="tx1"/>
                </a:solidFill>
              </a:rPr>
              <a:t>“6.- tasas” de la solicitud </a:t>
            </a:r>
            <a:r>
              <a:rPr lang="es-ES" sz="2600" dirty="0">
                <a:solidFill>
                  <a:schemeClr val="tx1"/>
                </a:solidFill>
              </a:rPr>
              <a:t>es donde debes poner el </a:t>
            </a:r>
            <a:r>
              <a:rPr lang="es-ES" sz="2600" b="1" dirty="0">
                <a:solidFill>
                  <a:schemeClr val="tx1"/>
                </a:solidFill>
              </a:rPr>
              <a:t>código del modelo “030”</a:t>
            </a:r>
          </a:p>
          <a:p>
            <a:pPr marL="514350" indent="-514350">
              <a:buAutoNum type="arabicPeriod"/>
            </a:pPr>
            <a:r>
              <a:rPr lang="es-ES" sz="2600" dirty="0">
                <a:solidFill>
                  <a:schemeClr val="tx1"/>
                </a:solidFill>
              </a:rPr>
              <a:t>Paga la tasa correspondiente</a:t>
            </a:r>
          </a:p>
          <a:p>
            <a:pPr marL="514350" indent="-514350">
              <a:buAutoNum type="arabicPeriod"/>
            </a:pPr>
            <a:r>
              <a:rPr lang="es-ES" sz="2600" dirty="0">
                <a:solidFill>
                  <a:schemeClr val="tx1"/>
                </a:solidFill>
              </a:rPr>
              <a:t>Presenta la solicitud y el modelo “030” sellado por la entidad bancaria</a:t>
            </a:r>
          </a:p>
          <a:p>
            <a:pPr marL="514350" indent="-514350">
              <a:buAutoNum type="arabicPeriod"/>
            </a:pPr>
            <a:endParaRPr lang="es-ES" sz="2400" dirty="0">
              <a:solidFill>
                <a:schemeClr val="tx1"/>
              </a:solidFill>
            </a:endParaRPr>
          </a:p>
          <a:p>
            <a:pPr marL="514350" indent="-514350" algn="just"/>
            <a:r>
              <a:rPr lang="es-ES" sz="2800" b="1" dirty="0">
                <a:solidFill>
                  <a:srgbClr val="0070C0"/>
                </a:solidFill>
              </a:rPr>
              <a:t>  </a:t>
            </a:r>
            <a:r>
              <a:rPr lang="es-ES" sz="2600" b="1" dirty="0">
                <a:solidFill>
                  <a:srgbClr val="0070C0"/>
                </a:solidFill>
              </a:rPr>
              <a:t>A continuación te explicamos cada uno de estos pasos</a:t>
            </a:r>
          </a:p>
          <a:p>
            <a:pPr marL="342900" indent="-342900"/>
            <a:endParaRPr lang="es-ES" sz="2400" dirty="0">
              <a:solidFill>
                <a:schemeClr val="tx1"/>
              </a:solidFill>
            </a:endParaRPr>
          </a:p>
          <a:p>
            <a:pPr marL="800100" lvl="1" indent="-342900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71600" y="1196752"/>
            <a:ext cx="7488832" cy="4729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000" dirty="0">
              <a:solidFill>
                <a:srgbClr val="C00000"/>
              </a:solidFill>
            </a:endParaRP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El modelo “030” se encuentra en la página web de la Comunidad de Madrid, esta es la dirección</a:t>
            </a:r>
          </a:p>
          <a:p>
            <a:pPr algn="ctr"/>
            <a:endParaRPr lang="es-ES" sz="2400" dirty="0">
              <a:solidFill>
                <a:schemeClr val="tx1"/>
              </a:solidFill>
            </a:endParaRPr>
          </a:p>
          <a:p>
            <a:pPr algn="ctr"/>
            <a:endParaRPr lang="es-ES" sz="2400" dirty="0">
              <a:solidFill>
                <a:srgbClr val="C00000"/>
              </a:solidFill>
            </a:endParaRPr>
          </a:p>
          <a:p>
            <a:r>
              <a:rPr lang="es-ES" sz="2400" b="1" dirty="0">
                <a:solidFill>
                  <a:schemeClr val="tx1"/>
                </a:solidFill>
              </a:rPr>
              <a:t>http://www.comunidad.madrid/servicios/salud/seleccion-personal-estatutario-servicio-madrileno-salud</a:t>
            </a:r>
          </a:p>
          <a:p>
            <a:endParaRPr lang="es-ES" sz="2400" b="1" dirty="0">
              <a:solidFill>
                <a:schemeClr val="tx1"/>
              </a:solidFill>
            </a:endParaRPr>
          </a:p>
          <a:p>
            <a:pPr algn="ctr"/>
            <a:r>
              <a:rPr lang="es-ES" sz="2400" dirty="0">
                <a:solidFill>
                  <a:srgbClr val="FF0000"/>
                </a:solidFill>
              </a:rPr>
              <a:t>Es imprescindible que utilices el navegador Explorer</a:t>
            </a:r>
          </a:p>
          <a:p>
            <a:pPr algn="ctr"/>
            <a:endParaRPr lang="es-ES" sz="2400" dirty="0">
              <a:solidFill>
                <a:srgbClr val="FF0000"/>
              </a:solidFill>
            </a:endParaRPr>
          </a:p>
          <a:p>
            <a:pPr algn="ctr"/>
            <a:endParaRPr lang="es-ES" sz="2400" dirty="0">
              <a:solidFill>
                <a:srgbClr val="C00000"/>
              </a:solidFill>
            </a:endParaRPr>
          </a:p>
          <a:p>
            <a:pPr algn="ctr"/>
            <a:endParaRPr lang="es-ES" sz="2000" dirty="0">
              <a:solidFill>
                <a:srgbClr val="C00000"/>
              </a:solidFill>
            </a:endParaRPr>
          </a:p>
          <a:p>
            <a:pPr algn="ctr"/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75856" y="404664"/>
            <a:ext cx="2433680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MODELO “030”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AutoShape 2" descr="Resultado de imagen de logo explor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7 Imagen" descr="logo explor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5589240"/>
            <a:ext cx="656853" cy="656853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908720"/>
            <a:ext cx="9144000" cy="5072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000" dirty="0">
              <a:solidFill>
                <a:srgbClr val="C00000"/>
              </a:solidFill>
            </a:endParaRPr>
          </a:p>
          <a:p>
            <a:pPr algn="ctr"/>
            <a:endParaRPr lang="es-ES" sz="2400" b="1" dirty="0">
              <a:solidFill>
                <a:schemeClr val="tx1"/>
              </a:solidFill>
            </a:endParaRPr>
          </a:p>
          <a:p>
            <a:pPr algn="ctr"/>
            <a:endParaRPr lang="es-ES" sz="2400" dirty="0">
              <a:solidFill>
                <a:srgbClr val="FF0000"/>
              </a:solidFill>
            </a:endParaRPr>
          </a:p>
          <a:p>
            <a:pPr algn="ctr"/>
            <a:r>
              <a:rPr lang="es-ES" sz="2400" dirty="0">
                <a:solidFill>
                  <a:srgbClr val="FF0000"/>
                </a:solidFill>
              </a:rPr>
              <a:t>Tienes que dar los siguientes pasos: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Elegir tu categoría profesional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Pinchar en “acceso a tu solicitud”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Elegir “acceso sin certificado”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tx1"/>
                </a:solidFill>
              </a:rPr>
              <a:t>Pinchar en “pago de tasas”</a:t>
            </a:r>
          </a:p>
          <a:p>
            <a:pPr algn="ctr"/>
            <a:endParaRPr lang="es-ES" sz="2400" dirty="0">
              <a:solidFill>
                <a:srgbClr val="FF0000"/>
              </a:solidFill>
            </a:endParaRPr>
          </a:p>
          <a:p>
            <a:pPr algn="ctr"/>
            <a:endParaRPr lang="es-ES" sz="2400" dirty="0">
              <a:solidFill>
                <a:srgbClr val="FF0000"/>
              </a:solidFill>
            </a:endParaRPr>
          </a:p>
          <a:p>
            <a:pPr algn="ctr"/>
            <a:endParaRPr lang="es-ES" sz="2400" dirty="0">
              <a:solidFill>
                <a:srgbClr val="FF0000"/>
              </a:solidFill>
            </a:endParaRPr>
          </a:p>
          <a:p>
            <a:endParaRPr lang="es-ES" sz="2400" dirty="0">
              <a:solidFill>
                <a:srgbClr val="FF0000"/>
              </a:solidFill>
            </a:endParaRPr>
          </a:p>
          <a:p>
            <a:pPr algn="ctr"/>
            <a:endParaRPr lang="es-ES" sz="2400" dirty="0">
              <a:solidFill>
                <a:srgbClr val="C00000"/>
              </a:solidFill>
            </a:endParaRPr>
          </a:p>
          <a:p>
            <a:pPr algn="ctr"/>
            <a:endParaRPr lang="es-ES" sz="2000" dirty="0">
              <a:solidFill>
                <a:srgbClr val="C00000"/>
              </a:solidFill>
            </a:endParaRPr>
          </a:p>
          <a:p>
            <a:pPr algn="ctr"/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75856" y="404664"/>
            <a:ext cx="2433680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MODELO “030”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27584" y="5157192"/>
            <a:ext cx="6768752" cy="89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solidFill>
                  <a:srgbClr val="FF0000"/>
                </a:solidFill>
              </a:rPr>
              <a:t>A continuación te describimos como debes cumplimentar el modelo 030</a:t>
            </a:r>
          </a:p>
        </p:txBody>
      </p:sp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3275856" y="908720"/>
            <a:ext cx="5237331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Pincha en “acceso sin certificado”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aptura Acceso sin certificad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484784"/>
            <a:ext cx="7440064" cy="494416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347864" y="260648"/>
            <a:ext cx="2236510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 1. Pago tasas</a:t>
            </a:r>
          </a:p>
        </p:txBody>
      </p:sp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915816" y="404664"/>
            <a:ext cx="2151551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2. Pago tasas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1187624" y="908720"/>
            <a:ext cx="651011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Pincha en “derechos ordinarios de examen</a:t>
            </a:r>
          </a:p>
        </p:txBody>
      </p:sp>
      <p:pic>
        <p:nvPicPr>
          <p:cNvPr id="10" name="9 Imagen" descr="Captura PAGO TASA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700808"/>
            <a:ext cx="8496944" cy="4618208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915816" y="404664"/>
            <a:ext cx="3303918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3. Acceso pago tasas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1187624" y="908720"/>
            <a:ext cx="5210081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Pincha en “atención especializada</a:t>
            </a:r>
          </a:p>
        </p:txBody>
      </p:sp>
      <p:pic>
        <p:nvPicPr>
          <p:cNvPr id="7" name="6 Imagen" descr="Captura ATENCION ESPECIALIZAD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984248"/>
            <a:ext cx="9144000" cy="2889504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915816" y="404664"/>
            <a:ext cx="3303918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4. Acceso pago tasas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90456"/>
            <a:ext cx="1331640" cy="2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2555776" y="1052736"/>
            <a:ext cx="3108543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tx1"/>
                </a:solidFill>
              </a:rPr>
              <a:t>Pincha en “tramitar </a:t>
            </a:r>
          </a:p>
        </p:txBody>
      </p:sp>
      <p:pic>
        <p:nvPicPr>
          <p:cNvPr id="8" name="7 Imagen" descr="Captura TRAMIT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1551" y="2108971"/>
            <a:ext cx="6094785" cy="2286952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Verdana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Verdana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36973</TotalTime>
  <Words>598</Words>
  <Application>Microsoft Office PowerPoint</Application>
  <PresentationFormat>Presentación en pantalla (4:3)</PresentationFormat>
  <Paragraphs>116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Dónde obtenerla  La solicitud para participar en estas pruebas selectivas se encuentra en la página web de la Comunidad de Madrid.    http://www.comunidad.madrid/servicios/salud/seleccion-personal-estatutario-servicio-madrileno-salud    Una vez en la página debes pinchar en formulario y acceder a través de la opción “Acceso sin Certificado”.    No os aconsejamos utilizar “acceso certificado” porque se necesita la firma electrónica  - Debes cumplimentar la solicitud y darle a guardar e imprimir  No olvides poner el código que figura en la parte superior derecha del modelo “030”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bienvenida para delegados y delegadas CCOO</dc:title>
  <dc:creator>Alumno01</dc:creator>
  <cp:lastModifiedBy>comunicacion</cp:lastModifiedBy>
  <cp:revision>245</cp:revision>
  <cp:lastPrinted>2017-10-13T09:20:34Z</cp:lastPrinted>
  <dcterms:created xsi:type="dcterms:W3CDTF">1601-01-01T00:00:00Z</dcterms:created>
  <dcterms:modified xsi:type="dcterms:W3CDTF">2019-02-15T09:23:11Z</dcterms:modified>
</cp:coreProperties>
</file>